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sldIdLst>
    <p:sldId id="256" r:id="rId5"/>
    <p:sldId id="257" r:id="rId6"/>
    <p:sldId id="258" r:id="rId7"/>
    <p:sldId id="259" r:id="rId8"/>
    <p:sldId id="260" r:id="rId9"/>
    <p:sldId id="261" r:id="rId10"/>
    <p:sldId id="262"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E08AC0-49C7-3CF2-3668-9BE28524FB42}" v="100" dt="2023-02-05T02:24:30.406"/>
    <p1510:client id="{D69C9FA7-60B3-420D-BDCA-BFD0C5A982D9}" vWet="4" dt="2023-02-05T02:16:43.0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Saturday, February 4, 2023</a:t>
            </a:fld>
            <a:endParaRPr lang="en-US"/>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126278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Saturday, February 4,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833926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Saturday, February 4,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061118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Saturday, February 4,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08097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Saturday, February 4,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659225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Saturday, February 4,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866029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Saturday, February 4,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90982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Saturday, February 4,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789196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Saturday, February 4,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92859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Saturday, February 4,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43931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Saturday, February 4,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775505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Saturday, February 4, 2023</a:t>
            </a:fld>
            <a:endParaRPr lang="en-US"/>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4012659235"/>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ocs.google.com/document/d/1zoJdK5AvfkBWsiLhnD-LLO8-acAQw8VkjpoZqho_MGA/edi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photo/apartment-bed-bedding-bedroom-279863/"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tcsedsystem-my.sharepoint.com/:x:/g/personal/krosselli_ego_thechicagoschool_edu/EaWoXlyBgf5Pr3sOyvrxF5IBr9bJWHYX1bUVsji3k4zDWw?e=Q7Bg59"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A9F9F8-54FF-5367-3641-7945A58DACAB}"/>
              </a:ext>
            </a:extLst>
          </p:cNvPr>
          <p:cNvSpPr>
            <a:spLocks noGrp="1"/>
          </p:cNvSpPr>
          <p:nvPr>
            <p:ph type="ctrTitle"/>
          </p:nvPr>
        </p:nvSpPr>
        <p:spPr>
          <a:xfrm>
            <a:off x="550864" y="1051551"/>
            <a:ext cx="3565524" cy="2384898"/>
          </a:xfrm>
        </p:spPr>
        <p:txBody>
          <a:bodyPr anchor="b">
            <a:normAutofit/>
          </a:bodyPr>
          <a:lstStyle/>
          <a:p>
            <a:r>
              <a:rPr lang="en-US" sz="4800"/>
              <a:t>Roommate Reasoning</a:t>
            </a:r>
          </a:p>
        </p:txBody>
      </p:sp>
      <p:sp>
        <p:nvSpPr>
          <p:cNvPr id="3" name="Subtitle 2">
            <a:extLst>
              <a:ext uri="{FF2B5EF4-FFF2-40B4-BE49-F238E27FC236}">
                <a16:creationId xmlns:a16="http://schemas.microsoft.com/office/drawing/2014/main" id="{3D5D5DDF-231E-FEF6-62BD-006B29BC083C}"/>
              </a:ext>
            </a:extLst>
          </p:cNvPr>
          <p:cNvSpPr>
            <a:spLocks noGrp="1"/>
          </p:cNvSpPr>
          <p:nvPr>
            <p:ph type="subTitle" idx="1"/>
          </p:nvPr>
        </p:nvSpPr>
        <p:spPr>
          <a:xfrm>
            <a:off x="550863" y="3569008"/>
            <a:ext cx="3565525" cy="1731656"/>
          </a:xfrm>
        </p:spPr>
        <p:txBody>
          <a:bodyPr>
            <a:normAutofit fontScale="85000" lnSpcReduction="20000"/>
          </a:bodyPr>
          <a:lstStyle/>
          <a:p>
            <a:r>
              <a:rPr lang="en-US" sz="2000">
                <a:solidFill>
                  <a:schemeClr val="tx1">
                    <a:alpha val="60000"/>
                  </a:schemeClr>
                </a:solidFill>
              </a:rPr>
              <a:t>You are renting an apartment that has three bedrooms. As roommates, you must keep track of each roommate’s monthly expenses and payment deadlines. You could add additional expenses, if you agreed to them, to the blank cells under the list of expenses. You should not include personal items. </a:t>
            </a:r>
          </a:p>
        </p:txBody>
      </p:sp>
      <p:grpSp>
        <p:nvGrpSpPr>
          <p:cNvPr id="16" name="Group 10">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2" name="Freeform: Shape 11">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8" name="Picture 3" descr="Chair with orange circular patterns with a grey background">
            <a:extLst>
              <a:ext uri="{FF2B5EF4-FFF2-40B4-BE49-F238E27FC236}">
                <a16:creationId xmlns:a16="http://schemas.microsoft.com/office/drawing/2014/main" id="{B1ACD919-A9D8-0410-388D-5DD01A5AA1FE}"/>
              </a:ext>
            </a:extLst>
          </p:cNvPr>
          <p:cNvPicPr>
            <a:picLocks noChangeAspect="1"/>
          </p:cNvPicPr>
          <p:nvPr/>
        </p:nvPicPr>
        <p:blipFill>
          <a:blip r:embed="rId2">
            <a:extLst>
              <a:ext uri="{28A0092B-C50C-407E-A947-70E740481C1C}">
                <a14:useLocalDpi xmlns:a14="http://schemas.microsoft.com/office/drawing/2010/main" val="0"/>
              </a:ext>
            </a:extLst>
          </a:blip>
          <a:srcRect l="13796" r="13796"/>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5" name="Rectangle 14">
            <a:extLst>
              <a:ext uri="{FF2B5EF4-FFF2-40B4-BE49-F238E27FC236}">
                <a16:creationId xmlns:a16="http://schemas.microsoft.com/office/drawing/2014/main" id="{41AC6C06-99FE-4BA1-BC82-8406A424C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071994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ACEBD-0BF9-E83B-075D-DB90D2B7E13F}"/>
              </a:ext>
            </a:extLst>
          </p:cNvPr>
          <p:cNvSpPr>
            <a:spLocks noGrp="1"/>
          </p:cNvSpPr>
          <p:nvPr>
            <p:ph type="title"/>
          </p:nvPr>
        </p:nvSpPr>
        <p:spPr/>
        <p:txBody>
          <a:bodyPr/>
          <a:lstStyle/>
          <a:p>
            <a:r>
              <a:rPr lang="en-US"/>
              <a:t>Resources</a:t>
            </a:r>
          </a:p>
        </p:txBody>
      </p:sp>
      <p:sp>
        <p:nvSpPr>
          <p:cNvPr id="3" name="Content Placeholder 2">
            <a:extLst>
              <a:ext uri="{FF2B5EF4-FFF2-40B4-BE49-F238E27FC236}">
                <a16:creationId xmlns:a16="http://schemas.microsoft.com/office/drawing/2014/main" id="{88F29C6E-7786-BFBB-ACE9-9B4057022E2D}"/>
              </a:ext>
            </a:extLst>
          </p:cNvPr>
          <p:cNvSpPr>
            <a:spLocks noGrp="1"/>
          </p:cNvSpPr>
          <p:nvPr>
            <p:ph idx="1"/>
          </p:nvPr>
        </p:nvSpPr>
        <p:spPr/>
        <p:txBody>
          <a:bodyPr/>
          <a:lstStyle/>
          <a:p>
            <a:r>
              <a:rPr lang="en-US" sz="1800" u="sng">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2"/>
              </a:rPr>
              <a:t>https://docs.google.com/document/d/1zoJdK5AvfkBWsiLhnD-LLO8-acAQw8VkjpoZqho_MGA/edit</a:t>
            </a:r>
            <a:r>
              <a:rPr lang="en-US" sz="1800">
                <a:effectLst/>
                <a:latin typeface="Calibri" panose="020F0502020204030204" pitchFamily="34" charset="0"/>
                <a:ea typeface="Calibri" panose="020F0502020204030204" pitchFamily="34" charset="0"/>
                <a:cs typeface="Arial" panose="020B0604020202020204" pitchFamily="34" charset="0"/>
              </a:rPr>
              <a:t> </a:t>
            </a:r>
          </a:p>
          <a:p>
            <a:endParaRPr lang="en-US"/>
          </a:p>
        </p:txBody>
      </p:sp>
    </p:spTree>
    <p:extLst>
      <p:ext uri="{BB962C8B-B14F-4D97-AF65-F5344CB8AC3E}">
        <p14:creationId xmlns:p14="http://schemas.microsoft.com/office/powerpoint/2010/main" val="2708814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6AD6-6A5C-EDC1-2294-8569EE101046}"/>
              </a:ext>
            </a:extLst>
          </p:cNvPr>
          <p:cNvSpPr>
            <a:spLocks noGrp="1"/>
          </p:cNvSpPr>
          <p:nvPr>
            <p:ph type="title"/>
          </p:nvPr>
        </p:nvSpPr>
        <p:spPr/>
        <p:txBody>
          <a:bodyPr/>
          <a:lstStyle/>
          <a:p>
            <a:r>
              <a:rPr lang="en-US"/>
              <a:t>The Apartment [monthly costs]</a:t>
            </a:r>
          </a:p>
        </p:txBody>
      </p:sp>
      <p:graphicFrame>
        <p:nvGraphicFramePr>
          <p:cNvPr id="4" name="Table 4">
            <a:extLst>
              <a:ext uri="{FF2B5EF4-FFF2-40B4-BE49-F238E27FC236}">
                <a16:creationId xmlns:a16="http://schemas.microsoft.com/office/drawing/2014/main" id="{97C53EA4-10BD-8FD6-486F-DDADE687FC7C}"/>
              </a:ext>
            </a:extLst>
          </p:cNvPr>
          <p:cNvGraphicFramePr>
            <a:graphicFrameLocks noGrp="1"/>
          </p:cNvGraphicFramePr>
          <p:nvPr>
            <p:ph idx="1"/>
            <p:extLst>
              <p:ext uri="{D42A27DB-BD31-4B8C-83A1-F6EECF244321}">
                <p14:modId xmlns:p14="http://schemas.microsoft.com/office/powerpoint/2010/main" val="1161377204"/>
              </p:ext>
            </p:extLst>
          </p:nvPr>
        </p:nvGraphicFramePr>
        <p:xfrm>
          <a:off x="550864" y="1594358"/>
          <a:ext cx="11090274" cy="4714367"/>
        </p:xfrm>
        <a:graphic>
          <a:graphicData uri="http://schemas.openxmlformats.org/drawingml/2006/table">
            <a:tbl>
              <a:tblPr firstRow="1" bandRow="1">
                <a:tableStyleId>{5C22544A-7EE6-4342-B048-85BDC9FD1C3A}</a:tableStyleId>
              </a:tblPr>
              <a:tblGrid>
                <a:gridCol w="5545137">
                  <a:extLst>
                    <a:ext uri="{9D8B030D-6E8A-4147-A177-3AD203B41FA5}">
                      <a16:colId xmlns:a16="http://schemas.microsoft.com/office/drawing/2014/main" val="2698604656"/>
                    </a:ext>
                  </a:extLst>
                </a:gridCol>
                <a:gridCol w="5545137">
                  <a:extLst>
                    <a:ext uri="{9D8B030D-6E8A-4147-A177-3AD203B41FA5}">
                      <a16:colId xmlns:a16="http://schemas.microsoft.com/office/drawing/2014/main" val="2812494705"/>
                    </a:ext>
                  </a:extLst>
                </a:gridCol>
              </a:tblGrid>
              <a:tr h="370840">
                <a:tc>
                  <a:txBody>
                    <a:bodyPr/>
                    <a:lstStyle/>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Rent:</a:t>
                      </a:r>
                      <a:r>
                        <a:rPr lang="en-US" sz="1800" u="sng">
                          <a:effectLst/>
                          <a:latin typeface="Calibri Light" panose="020F0302020204030204" pitchFamily="34" charset="0"/>
                          <a:ea typeface="Calibri" panose="020F0502020204030204" pitchFamily="34" charset="0"/>
                          <a:cs typeface="Arial" panose="020B0604020202020204" pitchFamily="34" charset="0"/>
                        </a:rPr>
                        <a:t> </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a:ea typeface="Calibri" panose="020F0502020204030204" pitchFamily="34" charset="0"/>
                          <a:cs typeface="Times New Roman"/>
                        </a:rPr>
                        <a:t>$5,500</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Rent must be mailed, one single check or money order, by the 10th of each month: $250 fee for late payment.</a:t>
                      </a:r>
                    </a:p>
                    <a:p>
                      <a:pPr marL="0" marR="0" lvl="0" indent="0">
                        <a:lnSpc>
                          <a:spcPct val="107000"/>
                        </a:lnSpc>
                        <a:spcBef>
                          <a:spcPts val="0"/>
                        </a:spcBef>
                        <a:spcAft>
                          <a:spcPts val="0"/>
                        </a:spcAft>
                        <a:buSzPts val="1000"/>
                        <a:buFont typeface="Symbol" panose="05050102010706020507" pitchFamily="18" charset="2"/>
                        <a:buNone/>
                        <a:tabLst>
                          <a:tab pos="457200" algn="l"/>
                        </a:tabLst>
                      </a:pPr>
                      <a:endParaRPr lang="en-US" sz="16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Rooms:</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One large bedroom (with a bathroom attached) </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Two smaller bedrooms, about the same size, but one has 2 windows, and the other has 1.</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Two bathrooms, one attached to the large bedroom and one off the hallway.</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Has a large living room, but no separate dining room</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Has a standard kitchen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Renter’s Insurance:</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Renter’s insurance is roughly $20, but each roommate must pay for his/her own, if desired</a:t>
                      </a:r>
                    </a:p>
                    <a:p>
                      <a:pPr marL="0" marR="0" lvl="0" indent="0">
                        <a:lnSpc>
                          <a:spcPct val="107000"/>
                        </a:lnSpc>
                        <a:spcBef>
                          <a:spcPts val="0"/>
                        </a:spcBef>
                        <a:spcAft>
                          <a:spcPts val="0"/>
                        </a:spcAft>
                        <a:buSzPts val="1000"/>
                        <a:buFont typeface="Symbol" panose="05050102010706020507" pitchFamily="18" charset="2"/>
                        <a:buNone/>
                        <a:tabLst>
                          <a:tab pos="457200" algn="l"/>
                        </a:tabLst>
                      </a:pPr>
                      <a:endParaRPr lang="en-US" sz="16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Parking:</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Apartment is eligible for one onsite covered parking garage spot ($150/mo. paid to landlord) </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Optional uncovered parking lot spaces down the block ($75/mo. paid to landlord, who pays the city)</a:t>
                      </a:r>
                    </a:p>
                    <a:p>
                      <a:pPr marL="0" marR="0" lvl="0" indent="0">
                        <a:lnSpc>
                          <a:spcPct val="107000"/>
                        </a:lnSpc>
                        <a:spcBef>
                          <a:spcPts val="0"/>
                        </a:spcBef>
                        <a:spcAft>
                          <a:spcPts val="0"/>
                        </a:spcAft>
                        <a:buSzPts val="1000"/>
                        <a:buFont typeface="Symbol" panose="05050102010706020507" pitchFamily="18" charset="2"/>
                        <a:buNone/>
                        <a:tabLst>
                          <a:tab pos="457200" algn="l"/>
                        </a:tabLst>
                      </a:pPr>
                      <a:endParaRPr lang="en-US" sz="160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Furniture:</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You’ve all got your own furniture; plus, some random stuff your parents gave you to furnish the main rooms of the apartment.</a:t>
                      </a:r>
                      <a:endParaRPr lang="en-US" sz="1600">
                        <a:effectLst/>
                        <a:latin typeface="Calibri" panose="020F0502020204030204" pitchFamily="34" charset="0"/>
                        <a:ea typeface="Calibri" panose="020F0502020204030204" pitchFamily="34" charset="0"/>
                        <a:cs typeface="Arial" panose="020B0604020202020204" pitchFamily="34" charset="0"/>
                      </a:endParaRPr>
                    </a:p>
                    <a:p>
                      <a:endParaRPr lang="en-US"/>
                    </a:p>
                  </a:txBody>
                  <a:tcPr/>
                </a:tc>
                <a:extLst>
                  <a:ext uri="{0D108BD9-81ED-4DB2-BD59-A6C34878D82A}">
                    <a16:rowId xmlns:a16="http://schemas.microsoft.com/office/drawing/2014/main" val="4241072855"/>
                  </a:ext>
                </a:extLst>
              </a:tr>
            </a:tbl>
          </a:graphicData>
        </a:graphic>
      </p:graphicFrame>
    </p:spTree>
    <p:extLst>
      <p:ext uri="{BB962C8B-B14F-4D97-AF65-F5344CB8AC3E}">
        <p14:creationId xmlns:p14="http://schemas.microsoft.com/office/powerpoint/2010/main" val="186319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6AD6-6A5C-EDC1-2294-8569EE101046}"/>
              </a:ext>
            </a:extLst>
          </p:cNvPr>
          <p:cNvSpPr>
            <a:spLocks noGrp="1"/>
          </p:cNvSpPr>
          <p:nvPr>
            <p:ph type="title"/>
          </p:nvPr>
        </p:nvSpPr>
        <p:spPr/>
        <p:txBody>
          <a:bodyPr/>
          <a:lstStyle/>
          <a:p>
            <a:r>
              <a:rPr lang="en-US"/>
              <a:t>The Apartment [monthly costs]</a:t>
            </a:r>
          </a:p>
        </p:txBody>
      </p:sp>
      <p:graphicFrame>
        <p:nvGraphicFramePr>
          <p:cNvPr id="4" name="Table 4">
            <a:extLst>
              <a:ext uri="{FF2B5EF4-FFF2-40B4-BE49-F238E27FC236}">
                <a16:creationId xmlns:a16="http://schemas.microsoft.com/office/drawing/2014/main" id="{97C53EA4-10BD-8FD6-486F-DDADE687FC7C}"/>
              </a:ext>
            </a:extLst>
          </p:cNvPr>
          <p:cNvGraphicFramePr>
            <a:graphicFrameLocks noGrp="1"/>
          </p:cNvGraphicFramePr>
          <p:nvPr>
            <p:ph idx="1"/>
            <p:extLst>
              <p:ext uri="{D42A27DB-BD31-4B8C-83A1-F6EECF244321}">
                <p14:modId xmlns:p14="http://schemas.microsoft.com/office/powerpoint/2010/main" val="385734394"/>
              </p:ext>
            </p:extLst>
          </p:nvPr>
        </p:nvGraphicFramePr>
        <p:xfrm>
          <a:off x="550864" y="1594358"/>
          <a:ext cx="11090274" cy="3989324"/>
        </p:xfrm>
        <a:graphic>
          <a:graphicData uri="http://schemas.openxmlformats.org/drawingml/2006/table">
            <a:tbl>
              <a:tblPr firstRow="1" bandRow="1">
                <a:tableStyleId>{5C22544A-7EE6-4342-B048-85BDC9FD1C3A}</a:tableStyleId>
              </a:tblPr>
              <a:tblGrid>
                <a:gridCol w="5545137">
                  <a:extLst>
                    <a:ext uri="{9D8B030D-6E8A-4147-A177-3AD203B41FA5}">
                      <a16:colId xmlns:a16="http://schemas.microsoft.com/office/drawing/2014/main" val="2698604656"/>
                    </a:ext>
                  </a:extLst>
                </a:gridCol>
                <a:gridCol w="5545137">
                  <a:extLst>
                    <a:ext uri="{9D8B030D-6E8A-4147-A177-3AD203B41FA5}">
                      <a16:colId xmlns:a16="http://schemas.microsoft.com/office/drawing/2014/main" val="2812494705"/>
                    </a:ext>
                  </a:extLst>
                </a:gridCol>
              </a:tblGrid>
              <a:tr h="370840">
                <a:tc>
                  <a:txBody>
                    <a:bodyPr/>
                    <a:lstStyle/>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Utilities:</a:t>
                      </a:r>
                      <a:endParaRPr lang="en-US" sz="18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Arial" panose="020B0604020202020204" pitchFamily="34" charset="0"/>
                        </a:rPr>
                        <a:t>Water, Trash, Sewer is included in the cost of your rent.</a:t>
                      </a:r>
                      <a:endParaRPr lang="en-US"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Your electric bill is different every month, based on usage, but averages $200. The bill is due by the 22nd of each month; $25 fee for late payment.</a:t>
                      </a:r>
                      <a:endParaRPr lang="en-US"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Roommate A has a window AC unit for the living room, but using it adds an average of $70/mo. to the electric bill.</a:t>
                      </a:r>
                      <a:endParaRPr lang="en-US"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Your gas bill (for cooking) also varies by month but averages $75. The bill is due by the 23rd of each month; $25 fee for late payment.</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a:tc>
                <a:tc>
                  <a:txBody>
                    <a:bodyPr/>
                    <a:lstStyle/>
                    <a:p>
                      <a:pPr marL="0" marR="0">
                        <a:lnSpc>
                          <a:spcPct val="107000"/>
                        </a:lnSpc>
                        <a:spcBef>
                          <a:spcPts val="0"/>
                        </a:spcBef>
                        <a:spcAft>
                          <a:spcPts val="800"/>
                        </a:spcAft>
                      </a:pPr>
                      <a:r>
                        <a:rPr lang="en-US" sz="1800" b="1" u="sng">
                          <a:effectLst/>
                          <a:latin typeface="Calibri Light" panose="020F0302020204030204" pitchFamily="34" charset="0"/>
                          <a:ea typeface="Calibri" panose="020F0502020204030204" pitchFamily="34" charset="0"/>
                          <a:cs typeface="Arial" panose="020B0604020202020204" pitchFamily="34" charset="0"/>
                        </a:rPr>
                        <a:t>Entertainment:</a:t>
                      </a:r>
                      <a:endParaRPr lang="en-US" sz="1600" u="sng">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Roommate 1 has a Netflix account that costs $20/mo. Other roommates can create a profile under this account but need to split the cost with Roommate 1. The bill is due on the 1st of the month and is set to autopay. </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u="sng">
                          <a:effectLst/>
                          <a:latin typeface="Calibri Light" panose="020F0302020204030204" pitchFamily="34" charset="0"/>
                          <a:ea typeface="Calibri" panose="020F0502020204030204" pitchFamily="34" charset="0"/>
                          <a:cs typeface="Times New Roman" panose="02020603050405020304" pitchFamily="18" charset="0"/>
                        </a:rPr>
                        <a:t>Cable Only</a:t>
                      </a:r>
                      <a:r>
                        <a:rPr lang="en-US" sz="1800">
                          <a:effectLst/>
                          <a:latin typeface="Calibri Light" panose="020F0302020204030204" pitchFamily="34" charset="0"/>
                          <a:ea typeface="Calibri" panose="020F0502020204030204" pitchFamily="34" charset="0"/>
                          <a:cs typeface="Times New Roman" panose="02020603050405020304" pitchFamily="18" charset="0"/>
                        </a:rPr>
                        <a:t> options in your area are $0 for broadcast TV, $100 for basic cable, $140 for premium cable.</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u="sng">
                          <a:effectLst/>
                          <a:latin typeface="Calibri Light" panose="020F0302020204030204" pitchFamily="34" charset="0"/>
                          <a:ea typeface="Calibri" panose="020F0502020204030204" pitchFamily="34" charset="0"/>
                          <a:cs typeface="Times New Roman" panose="02020603050405020304" pitchFamily="18" charset="0"/>
                        </a:rPr>
                        <a:t>Internet Only</a:t>
                      </a:r>
                      <a:r>
                        <a:rPr lang="en-US" sz="1800">
                          <a:effectLst/>
                          <a:latin typeface="Calibri Light" panose="020F0302020204030204" pitchFamily="34" charset="0"/>
                          <a:ea typeface="Calibri" panose="020F0502020204030204" pitchFamily="34" charset="0"/>
                          <a:cs typeface="Times New Roman" panose="02020603050405020304" pitchFamily="18" charset="0"/>
                        </a:rPr>
                        <a:t> is $110 per month.</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u="sng">
                          <a:effectLst/>
                          <a:latin typeface="Calibri Light" panose="020F0302020204030204" pitchFamily="34" charset="0"/>
                          <a:ea typeface="Calibri" panose="020F0502020204030204" pitchFamily="34" charset="0"/>
                          <a:cs typeface="Times New Roman" panose="02020603050405020304" pitchFamily="18" charset="0"/>
                        </a:rPr>
                        <a:t>Basic Cable + Internet:</a:t>
                      </a:r>
                      <a:r>
                        <a:rPr lang="en-US" sz="1800">
                          <a:effectLst/>
                          <a:latin typeface="Calibri Light" panose="020F0302020204030204" pitchFamily="34" charset="0"/>
                          <a:ea typeface="Calibri" panose="020F0502020204030204" pitchFamily="34" charset="0"/>
                          <a:cs typeface="Times New Roman" panose="02020603050405020304" pitchFamily="18" charset="0"/>
                        </a:rPr>
                        <a:t> $220</a:t>
                      </a:r>
                      <a:endParaRPr lang="en-US" sz="16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1800">
                          <a:effectLst/>
                          <a:latin typeface="Calibri Light" panose="020F0302020204030204" pitchFamily="34" charset="0"/>
                          <a:ea typeface="Calibri" panose="020F0502020204030204" pitchFamily="34" charset="0"/>
                          <a:cs typeface="Times New Roman" panose="02020603050405020304" pitchFamily="18" charset="0"/>
                        </a:rPr>
                        <a:t>Cable bill is due by the 20th of each month; $30 fee for late payment.</a:t>
                      </a:r>
                      <a:endParaRPr lang="en-US" sz="1600">
                        <a:effectLst/>
                        <a:latin typeface="Calibri" panose="020F0502020204030204" pitchFamily="34" charset="0"/>
                        <a:ea typeface="Calibri" panose="020F0502020204030204" pitchFamily="34" charset="0"/>
                        <a:cs typeface="Arial" panose="020B0604020202020204" pitchFamily="34" charset="0"/>
                      </a:endParaRPr>
                    </a:p>
                    <a:p>
                      <a:endParaRPr lang="en-US"/>
                    </a:p>
                  </a:txBody>
                  <a:tcPr/>
                </a:tc>
                <a:extLst>
                  <a:ext uri="{0D108BD9-81ED-4DB2-BD59-A6C34878D82A}">
                    <a16:rowId xmlns:a16="http://schemas.microsoft.com/office/drawing/2014/main" val="4241072855"/>
                  </a:ext>
                </a:extLst>
              </a:tr>
            </a:tbl>
          </a:graphicData>
        </a:graphic>
      </p:graphicFrame>
    </p:spTree>
    <p:extLst>
      <p:ext uri="{BB962C8B-B14F-4D97-AF65-F5344CB8AC3E}">
        <p14:creationId xmlns:p14="http://schemas.microsoft.com/office/powerpoint/2010/main" val="3146598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DF6194-877C-A42F-B84A-03D86938D42B}"/>
              </a:ext>
            </a:extLst>
          </p:cNvPr>
          <p:cNvSpPr>
            <a:spLocks noGrp="1"/>
          </p:cNvSpPr>
          <p:nvPr>
            <p:ph type="title"/>
          </p:nvPr>
        </p:nvSpPr>
        <p:spPr>
          <a:xfrm>
            <a:off x="550864" y="549275"/>
            <a:ext cx="3565524" cy="1997855"/>
          </a:xfrm>
        </p:spPr>
        <p:txBody>
          <a:bodyPr wrap="square" anchor="b">
            <a:normAutofit/>
          </a:bodyPr>
          <a:lstStyle/>
          <a:p>
            <a:r>
              <a:rPr lang="en-US"/>
              <a:t>The Roommates</a:t>
            </a:r>
          </a:p>
        </p:txBody>
      </p:sp>
      <p:sp>
        <p:nvSpPr>
          <p:cNvPr id="3" name="Content Placeholder 2">
            <a:extLst>
              <a:ext uri="{FF2B5EF4-FFF2-40B4-BE49-F238E27FC236}">
                <a16:creationId xmlns:a16="http://schemas.microsoft.com/office/drawing/2014/main" id="{A7C61986-B2AA-7AA2-69E3-8E4398931FCD}"/>
              </a:ext>
            </a:extLst>
          </p:cNvPr>
          <p:cNvSpPr>
            <a:spLocks noGrp="1"/>
          </p:cNvSpPr>
          <p:nvPr>
            <p:ph idx="1"/>
          </p:nvPr>
        </p:nvSpPr>
        <p:spPr>
          <a:xfrm>
            <a:off x="550863" y="2678400"/>
            <a:ext cx="3565525" cy="3414425"/>
          </a:xfrm>
        </p:spPr>
        <p:txBody>
          <a:bodyPr anchor="t">
            <a:normAutofit/>
          </a:bodyPr>
          <a:lstStyle/>
          <a:p>
            <a:pPr marL="0" indent="0">
              <a:buNone/>
            </a:pPr>
            <a:r>
              <a:rPr lang="en-US" sz="2800"/>
              <a:t>As a team, you will need to decide who will play each roommate in the scenario. Carefully consider the traits for each person before coming to a decision.</a:t>
            </a:r>
          </a:p>
          <a:p>
            <a:pPr marL="0" indent="0">
              <a:buNone/>
            </a:pPr>
            <a:endParaRPr lang="en-US" sz="1600"/>
          </a:p>
        </p:txBody>
      </p:sp>
      <p:pic>
        <p:nvPicPr>
          <p:cNvPr id="6" name="Picture 5" descr="A picture containing indoor, bed, floor, wall&#10;&#10;Description automatically generated">
            <a:extLst>
              <a:ext uri="{FF2B5EF4-FFF2-40B4-BE49-F238E27FC236}">
                <a16:creationId xmlns:a16="http://schemas.microsoft.com/office/drawing/2014/main" id="{FFE07868-1273-EACB-E2AF-35A16D229973}"/>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5000"/>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13" name="Group 12">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14"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8" name="Oval 17">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66835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60CE9-A7FE-AFFA-E5FE-AFE052B68217}"/>
              </a:ext>
            </a:extLst>
          </p:cNvPr>
          <p:cNvSpPr>
            <a:spLocks noGrp="1"/>
          </p:cNvSpPr>
          <p:nvPr>
            <p:ph type="title"/>
          </p:nvPr>
        </p:nvSpPr>
        <p:spPr/>
        <p:txBody>
          <a:bodyPr>
            <a:normAutofit fontScale="90000"/>
          </a:bodyPr>
          <a:lstStyle/>
          <a:p>
            <a:r>
              <a:rPr lang="en-US"/>
              <a:t>Roommate 1 Monthly Income: $5,500.00</a:t>
            </a:r>
            <a:br>
              <a:rPr lang="en-US"/>
            </a:br>
            <a:r>
              <a:rPr lang="en-US"/>
              <a:t>Group Member Name:</a:t>
            </a:r>
          </a:p>
        </p:txBody>
      </p:sp>
      <p:sp>
        <p:nvSpPr>
          <p:cNvPr id="3" name="Content Placeholder 2">
            <a:extLst>
              <a:ext uri="{FF2B5EF4-FFF2-40B4-BE49-F238E27FC236}">
                <a16:creationId xmlns:a16="http://schemas.microsoft.com/office/drawing/2014/main" id="{458E7ED4-040A-5E7A-0D24-740B6B9E3F38}"/>
              </a:ext>
            </a:extLst>
          </p:cNvPr>
          <p:cNvSpPr>
            <a:spLocks noGrp="1"/>
          </p:cNvSpPr>
          <p:nvPr>
            <p:ph idx="1"/>
          </p:nvPr>
        </p:nvSpPr>
        <p:spPr>
          <a:xfrm>
            <a:off x="550863" y="2631233"/>
            <a:ext cx="11090274" cy="3461591"/>
          </a:xfrm>
        </p:spPr>
        <p:txBody>
          <a:bodyPr numCol="2">
            <a:normAutofit lnSpcReduction="10000"/>
          </a:bodyPr>
          <a:lstStyle/>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Has a time-consuming job that keeps them out of the house between 8am and 8pm most weekdays</a:t>
            </a:r>
          </a:p>
          <a:p>
            <a:pPr marL="0" marR="0" lvl="0" indent="0">
              <a:lnSpc>
                <a:spcPct val="107000"/>
              </a:lnSpc>
              <a:spcBef>
                <a:spcPts val="0"/>
              </a:spcBef>
              <a:spcAft>
                <a:spcPts val="0"/>
              </a:spcAft>
              <a:buSzPts val="1000"/>
              <a:buNone/>
              <a:tabLst>
                <a:tab pos="457200" algn="l"/>
              </a:tabLst>
            </a:pPr>
            <a:endParaRPr lang="en-US"/>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Would love to get a dog and would prefer the big room so they can keep the dog’s bed and crate in the bedroom</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Loves sports and wants at least the basic cable package so they can watch ESPN when home</a:t>
            </a:r>
          </a:p>
          <a:p>
            <a:pPr marL="0" marR="0" lvl="0" indent="0">
              <a:lnSpc>
                <a:spcPct val="107000"/>
              </a:lnSpc>
              <a:spcBef>
                <a:spcPts val="0"/>
              </a:spcBef>
              <a:spcAft>
                <a:spcPts val="0"/>
              </a:spcAft>
              <a:buSzPts val="1000"/>
              <a:buNone/>
              <a:tabLst>
                <a:tab pos="457200" algn="l"/>
              </a:tabLst>
            </a:pPr>
            <a:endParaRPr lang="en-US"/>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Owns a car</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Has their finances in order in terms of steady income, not swimming in student debt, no credit card debt, etc. </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Is forgetful with deadlines</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Typically eats a quick breakfast at home but eats lunch at the company cafeteria and eats a lot of takeout after they get home from work late</a:t>
            </a:r>
          </a:p>
        </p:txBody>
      </p:sp>
    </p:spTree>
    <p:extLst>
      <p:ext uri="{BB962C8B-B14F-4D97-AF65-F5344CB8AC3E}">
        <p14:creationId xmlns:p14="http://schemas.microsoft.com/office/powerpoint/2010/main" val="333994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60CE9-A7FE-AFFA-E5FE-AFE052B68217}"/>
              </a:ext>
            </a:extLst>
          </p:cNvPr>
          <p:cNvSpPr>
            <a:spLocks noGrp="1"/>
          </p:cNvSpPr>
          <p:nvPr>
            <p:ph type="title"/>
          </p:nvPr>
        </p:nvSpPr>
        <p:spPr/>
        <p:txBody>
          <a:bodyPr>
            <a:normAutofit fontScale="90000"/>
          </a:bodyPr>
          <a:lstStyle/>
          <a:p>
            <a:r>
              <a:rPr lang="en-US"/>
              <a:t>Roommate 2 Monthly Income: $3,000.00</a:t>
            </a:r>
            <a:br>
              <a:rPr lang="en-US"/>
            </a:br>
            <a:r>
              <a:rPr lang="en-US"/>
              <a:t>Group Member Name:</a:t>
            </a:r>
          </a:p>
        </p:txBody>
      </p:sp>
      <p:sp>
        <p:nvSpPr>
          <p:cNvPr id="3" name="Content Placeholder 2">
            <a:extLst>
              <a:ext uri="{FF2B5EF4-FFF2-40B4-BE49-F238E27FC236}">
                <a16:creationId xmlns:a16="http://schemas.microsoft.com/office/drawing/2014/main" id="{458E7ED4-040A-5E7A-0D24-740B6B9E3F38}"/>
              </a:ext>
            </a:extLst>
          </p:cNvPr>
          <p:cNvSpPr>
            <a:spLocks noGrp="1"/>
          </p:cNvSpPr>
          <p:nvPr>
            <p:ph idx="1"/>
          </p:nvPr>
        </p:nvSpPr>
        <p:spPr>
          <a:xfrm>
            <a:off x="550863" y="2295331"/>
            <a:ext cx="11090274" cy="4124130"/>
          </a:xfrm>
        </p:spPr>
        <p:txBody>
          <a:bodyPr numCol="2"/>
          <a:lstStyle/>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Does freelance work, so has periods of large income followed by periods of smaller income, depending on jobs</a:t>
            </a:r>
          </a:p>
          <a:p>
            <a:pPr marL="0" marR="0" lvl="0" indent="0">
              <a:lnSpc>
                <a:spcPct val="107000"/>
              </a:lnSpc>
              <a:spcBef>
                <a:spcPts val="0"/>
              </a:spcBef>
              <a:spcAft>
                <a:spcPts val="0"/>
              </a:spcAft>
              <a:buSzPts val="1000"/>
              <a:buNone/>
              <a:tabLst>
                <a:tab pos="457200" algn="l"/>
              </a:tabLst>
            </a:pPr>
            <a:endParaRPr lang="en-US"/>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Is a good cook and is willing to cook dinners for everyone (but cannot afford to buy all the groceries for all the meals)</a:t>
            </a:r>
          </a:p>
          <a:p>
            <a:pPr marL="0" marR="0" lvl="0" indent="0">
              <a:lnSpc>
                <a:spcPct val="107000"/>
              </a:lnSpc>
              <a:spcBef>
                <a:spcPts val="0"/>
              </a:spcBef>
              <a:spcAft>
                <a:spcPts val="0"/>
              </a:spcAft>
              <a:buSzPts val="1000"/>
              <a:buNone/>
              <a:tabLst>
                <a:tab pos="457200" algn="l"/>
              </a:tabLst>
            </a:pPr>
            <a:endParaRPr lang="en-US"/>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t>Is not allergic, but really doesn’t like dogs</a:t>
            </a:r>
          </a:p>
          <a:p>
            <a:pPr marL="0" marR="0" lvl="0" indent="0">
              <a:lnSpc>
                <a:spcPct val="107000"/>
              </a:lnSpc>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Works from home and needs a space to set up a small desk area</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Owns a car</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Loves camping and goes on a lot of weekend trips</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Does not watch a lot of TV, typically, but needs reliable internet access for work</a:t>
            </a:r>
          </a:p>
          <a:p>
            <a:pPr marL="0" marR="0" lvl="0" indent="0" fontAlgn="base">
              <a:spcBef>
                <a:spcPts val="0"/>
              </a:spcBef>
              <a:spcAft>
                <a:spcPts val="0"/>
              </a:spcAft>
              <a:buSzPts val="1000"/>
              <a:buNone/>
              <a:tabLst>
                <a:tab pos="457200" algn="l"/>
              </a:tabLst>
            </a:pPr>
            <a:endParaRPr lang="en-US"/>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a:t>Has large student loan debt to pay every month</a:t>
            </a:r>
          </a:p>
        </p:txBody>
      </p:sp>
    </p:spTree>
    <p:extLst>
      <p:ext uri="{BB962C8B-B14F-4D97-AF65-F5344CB8AC3E}">
        <p14:creationId xmlns:p14="http://schemas.microsoft.com/office/powerpoint/2010/main" val="3261888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60CE9-A7FE-AFFA-E5FE-AFE052B68217}"/>
              </a:ext>
            </a:extLst>
          </p:cNvPr>
          <p:cNvSpPr>
            <a:spLocks noGrp="1"/>
          </p:cNvSpPr>
          <p:nvPr>
            <p:ph type="title"/>
          </p:nvPr>
        </p:nvSpPr>
        <p:spPr/>
        <p:txBody>
          <a:bodyPr>
            <a:normAutofit fontScale="90000"/>
          </a:bodyPr>
          <a:lstStyle/>
          <a:p>
            <a:r>
              <a:rPr lang="en-US"/>
              <a:t>Roommate 3 Monthly Income: $4,000.00</a:t>
            </a:r>
            <a:br>
              <a:rPr lang="en-US"/>
            </a:br>
            <a:r>
              <a:rPr lang="en-US"/>
              <a:t>Group Member Name:</a:t>
            </a:r>
          </a:p>
        </p:txBody>
      </p:sp>
      <p:sp>
        <p:nvSpPr>
          <p:cNvPr id="3" name="Content Placeholder 2">
            <a:extLst>
              <a:ext uri="{FF2B5EF4-FFF2-40B4-BE49-F238E27FC236}">
                <a16:creationId xmlns:a16="http://schemas.microsoft.com/office/drawing/2014/main" id="{458E7ED4-040A-5E7A-0D24-740B6B9E3F38}"/>
              </a:ext>
            </a:extLst>
          </p:cNvPr>
          <p:cNvSpPr>
            <a:spLocks noGrp="1"/>
          </p:cNvSpPr>
          <p:nvPr>
            <p:ph idx="1"/>
          </p:nvPr>
        </p:nvSpPr>
        <p:spPr>
          <a:xfrm>
            <a:off x="550863" y="2397967"/>
            <a:ext cx="11090274" cy="4254760"/>
          </a:xfrm>
        </p:spPr>
        <p:txBody>
          <a:bodyPr numCol="2"/>
          <a:lstStyle/>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Is a first-year teacher with a steady but low paying job</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Has the summers off and plans to travel home to see the parents for 2 weeks and spend another 2 weeks on a road trip with friends</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Is very organized and responsible</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Has a someone who is finishing college in another city and will spend long weekends at the apartment regularly</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Needs to bring lunch to work and saves money by not dining out often</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Owns a car</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Is working on paying off student loans, a large credit card bill from college spending, and car payments</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a:solidFill>
                <a:schemeClr val="tx2">
                  <a:alpha val="60000"/>
                </a:schemeClr>
              </a:solidFill>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a:solidFill>
                  <a:schemeClr val="tx2">
                    <a:alpha val="60000"/>
                  </a:schemeClr>
                </a:solidFill>
              </a:rPr>
              <a:t>Hates dealing with cash, uses direct deposits, and has all personal bills set to auto-pay</a:t>
            </a:r>
          </a:p>
        </p:txBody>
      </p:sp>
    </p:spTree>
    <p:extLst>
      <p:ext uri="{BB962C8B-B14F-4D97-AF65-F5344CB8AC3E}">
        <p14:creationId xmlns:p14="http://schemas.microsoft.com/office/powerpoint/2010/main" val="1379749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5024F-6DFD-45E4-4EB4-4046D4922F4E}"/>
              </a:ext>
            </a:extLst>
          </p:cNvPr>
          <p:cNvSpPr>
            <a:spLocks noGrp="1"/>
          </p:cNvSpPr>
          <p:nvPr>
            <p:ph type="title"/>
          </p:nvPr>
        </p:nvSpPr>
        <p:spPr/>
        <p:txBody>
          <a:bodyPr/>
          <a:lstStyle/>
          <a:p>
            <a:r>
              <a:rPr lang="en-US"/>
              <a:t>Roommate Agreement</a:t>
            </a:r>
          </a:p>
        </p:txBody>
      </p:sp>
      <p:sp>
        <p:nvSpPr>
          <p:cNvPr id="3" name="Content Placeholder 2">
            <a:extLst>
              <a:ext uri="{FF2B5EF4-FFF2-40B4-BE49-F238E27FC236}">
                <a16:creationId xmlns:a16="http://schemas.microsoft.com/office/drawing/2014/main" id="{C2E2EAC8-1DD9-B5B1-437C-D93ED3A69672}"/>
              </a:ext>
            </a:extLst>
          </p:cNvPr>
          <p:cNvSpPr>
            <a:spLocks noGrp="1"/>
          </p:cNvSpPr>
          <p:nvPr>
            <p:ph idx="1"/>
          </p:nvPr>
        </p:nvSpPr>
        <p:spPr>
          <a:xfrm>
            <a:off x="550863" y="1371601"/>
            <a:ext cx="11090274" cy="5374432"/>
          </a:xfrm>
        </p:spPr>
        <p:txBody>
          <a:bodyPr>
            <a:normAutofit fontScale="92500" lnSpcReduction="20000"/>
          </a:bodyPr>
          <a:lstStyle/>
          <a:p>
            <a:pPr marL="0" indent="0">
              <a:buNone/>
            </a:pPr>
            <a:r>
              <a:rPr lang="en-US"/>
              <a:t>Figure out a plan for how you’ll be successful roommates. Consider the following when discussing your plan.</a:t>
            </a:r>
          </a:p>
          <a:p>
            <a:pPr marL="0" indent="0">
              <a:buNone/>
            </a:pPr>
            <a:endParaRPr lang="en-US"/>
          </a:p>
          <a:p>
            <a:pPr marL="514350" indent="-285750" fontAlgn="base">
              <a:spcBef>
                <a:spcPts val="0"/>
              </a:spcBef>
              <a:spcAft>
                <a:spcPts val="0"/>
              </a:spcAft>
            </a:pPr>
            <a:r>
              <a:rPr lang="en-US" sz="1800" b="0" i="0" u="none" strike="noStrike">
                <a:solidFill>
                  <a:schemeClr val="tx2"/>
                </a:solidFill>
                <a:effectLst/>
              </a:rPr>
              <a:t>Who is taking which room? Are you all paying the same amount, or different, based on room?</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Are there other considerations for which one roommate should pay higher rent than others? Does usage during the weekdays, weekends, or summers factor in?</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How is your landlord getting the one check/money order for rent?</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How is each utility bill getting paid? </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Is each person paying the same for utilities or different rates? </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Is one person in charge of ALL the payments? Or is one individual in charge of EACH bill? Or is there a different plan? </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How will parking be handled?</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Will everyone buy their own groceries? Will there be shared groceries? If so, who is buying them, who is eating them, and what’s the budget? </a:t>
            </a:r>
          </a:p>
          <a:p>
            <a:pPr marL="514350" indent="-285750" fontAlgn="base">
              <a:spcBef>
                <a:spcPts val="0"/>
              </a:spcBef>
              <a:spcAft>
                <a:spcPts val="0"/>
              </a:spcAft>
            </a:pPr>
            <a:endParaRPr lang="en-US" sz="1800" b="0" i="0" u="none" strike="noStrike">
              <a:solidFill>
                <a:schemeClr val="tx2"/>
              </a:solidFill>
              <a:effectLst/>
            </a:endParaRPr>
          </a:p>
          <a:p>
            <a:pPr marL="514350" indent="-285750" fontAlgn="base">
              <a:spcBef>
                <a:spcPts val="0"/>
              </a:spcBef>
              <a:spcAft>
                <a:spcPts val="0"/>
              </a:spcAft>
            </a:pPr>
            <a:r>
              <a:rPr lang="en-US" sz="1800" b="0" i="0" u="none" strike="noStrike">
                <a:solidFill>
                  <a:schemeClr val="tx2"/>
                </a:solidFill>
                <a:effectLst/>
              </a:rPr>
              <a:t>Are there other factors from the scenarios you should include in the agreement? </a:t>
            </a:r>
            <a:endParaRPr lang="en-US"/>
          </a:p>
        </p:txBody>
      </p:sp>
    </p:spTree>
    <p:extLst>
      <p:ext uri="{BB962C8B-B14F-4D97-AF65-F5344CB8AC3E}">
        <p14:creationId xmlns:p14="http://schemas.microsoft.com/office/powerpoint/2010/main" val="2103497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19D793-0C0F-F84D-E788-7DD73E9F57CB}"/>
              </a:ext>
            </a:extLst>
          </p:cNvPr>
          <p:cNvSpPr>
            <a:spLocks noGrp="1"/>
          </p:cNvSpPr>
          <p:nvPr>
            <p:ph type="title"/>
          </p:nvPr>
        </p:nvSpPr>
        <p:spPr>
          <a:xfrm>
            <a:off x="550864" y="549275"/>
            <a:ext cx="3565524" cy="1997855"/>
          </a:xfrm>
        </p:spPr>
        <p:txBody>
          <a:bodyPr wrap="square" anchor="b">
            <a:normAutofit/>
          </a:bodyPr>
          <a:lstStyle/>
          <a:p>
            <a:r>
              <a:rPr lang="en-US"/>
              <a:t>Budget</a:t>
            </a:r>
          </a:p>
        </p:txBody>
      </p:sp>
      <p:grpSp>
        <p:nvGrpSpPr>
          <p:cNvPr id="12" name="Group 11">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13"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 name="Oval 16">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1D82E16C-F11C-2471-692F-632F0AE661AB}"/>
              </a:ext>
            </a:extLst>
          </p:cNvPr>
          <p:cNvSpPr>
            <a:spLocks noGrp="1"/>
          </p:cNvSpPr>
          <p:nvPr>
            <p:ph idx="1"/>
          </p:nvPr>
        </p:nvSpPr>
        <p:spPr>
          <a:xfrm>
            <a:off x="550863" y="2677306"/>
            <a:ext cx="3565525" cy="3415519"/>
          </a:xfrm>
        </p:spPr>
        <p:txBody>
          <a:bodyPr anchor="t">
            <a:normAutofit/>
          </a:bodyPr>
          <a:lstStyle/>
          <a:p>
            <a:pPr marL="0" indent="0">
              <a:buNone/>
            </a:pPr>
            <a:r>
              <a:rPr lang="en-US" sz="1600"/>
              <a:t>Once you’ve produced a plan, you and your roommates will need to figure out the budget. Using </a:t>
            </a:r>
            <a:r>
              <a:rPr lang="en-US" sz="1600">
                <a:hlinkClick r:id="rId2"/>
              </a:rPr>
              <a:t>this Excel Sheet</a:t>
            </a:r>
            <a:r>
              <a:rPr lang="en-US" sz="1600"/>
              <a:t>, figure out what the budget for each roommate is and what the total monthly costs for the whole apartment will be.</a:t>
            </a:r>
          </a:p>
        </p:txBody>
      </p:sp>
      <p:pic>
        <p:nvPicPr>
          <p:cNvPr id="5" name="Picture 4" descr="Jars of coins">
            <a:extLst>
              <a:ext uri="{FF2B5EF4-FFF2-40B4-BE49-F238E27FC236}">
                <a16:creationId xmlns:a16="http://schemas.microsoft.com/office/drawing/2014/main" id="{5B38C742-483E-4D8E-A20D-C7AD402356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0900" y="1062634"/>
            <a:ext cx="7090237" cy="4732733"/>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852834952"/>
      </p:ext>
    </p:extLst>
  </p:cSld>
  <p:clrMapOvr>
    <a:masterClrMapping/>
  </p:clrMapOvr>
</p:sld>
</file>

<file path=ppt/theme/theme1.xml><?xml version="1.0" encoding="utf-8"?>
<a:theme xmlns:a="http://schemas.openxmlformats.org/drawingml/2006/main" name="3DFloatVTI">
  <a:themeElements>
    <a:clrScheme name="AnalogousFromLightSeedLeftStep">
      <a:dk1>
        <a:srgbClr val="000000"/>
      </a:dk1>
      <a:lt1>
        <a:srgbClr val="FFFFFF"/>
      </a:lt1>
      <a:dk2>
        <a:srgbClr val="21373A"/>
      </a:dk2>
      <a:lt2>
        <a:srgbClr val="E8E2E2"/>
      </a:lt2>
      <a:accent1>
        <a:srgbClr val="80A9A7"/>
      </a:accent1>
      <a:accent2>
        <a:srgbClr val="75AB91"/>
      </a:accent2>
      <a:accent3>
        <a:srgbClr val="81AC86"/>
      </a:accent3>
      <a:accent4>
        <a:srgbClr val="86AC76"/>
      </a:accent4>
      <a:accent5>
        <a:srgbClr val="9AA57D"/>
      </a:accent5>
      <a:accent6>
        <a:srgbClr val="A9A274"/>
      </a:accent6>
      <a:hlink>
        <a:srgbClr val="AE696D"/>
      </a:hlink>
      <a:folHlink>
        <a:srgbClr val="7F7F7F"/>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e8c0869b-8219-4391-a883-802d6b2abbeb"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E405BEC745B394197A247E0FD301E68" ma:contentTypeVersion="6" ma:contentTypeDescription="Create a new document." ma:contentTypeScope="" ma:versionID="ae8b62f7ac4e3c1db5df98852ca00cc0">
  <xsd:schema xmlns:xsd="http://www.w3.org/2001/XMLSchema" xmlns:xs="http://www.w3.org/2001/XMLSchema" xmlns:p="http://schemas.microsoft.com/office/2006/metadata/properties" xmlns:ns3="e8c0869b-8219-4391-a883-802d6b2abbeb" xmlns:ns4="c2e65ba0-38b9-4925-aec2-c79157174174" targetNamespace="http://schemas.microsoft.com/office/2006/metadata/properties" ma:root="true" ma:fieldsID="697f48ee3eb84b4cf347e629ffc042a9" ns3:_="" ns4:_="">
    <xsd:import namespace="e8c0869b-8219-4391-a883-802d6b2abbeb"/>
    <xsd:import namespace="c2e65ba0-38b9-4925-aec2-c79157174174"/>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c0869b-8219-4391-a883-802d6b2abb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2e65ba0-38b9-4925-aec2-c79157174174"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DF85BD7-3EDE-427F-9266-CFF6ECF28919}">
  <ds:schemaRefs>
    <ds:schemaRef ds:uri="http://schemas.microsoft.com/sharepoint/v3/contenttype/forms"/>
  </ds:schemaRefs>
</ds:datastoreItem>
</file>

<file path=customXml/itemProps2.xml><?xml version="1.0" encoding="utf-8"?>
<ds:datastoreItem xmlns:ds="http://schemas.openxmlformats.org/officeDocument/2006/customXml" ds:itemID="{AE4A99B3-7E1C-42AA-BB00-2D3AD0848772}">
  <ds:schemaRefs>
    <ds:schemaRef ds:uri="c2e65ba0-38b9-4925-aec2-c79157174174"/>
    <ds:schemaRef ds:uri="e8c0869b-8219-4391-a883-802d6b2abbe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A831C1F-54AD-4E66-ABD8-AC2206D80475}">
  <ds:schemaRefs>
    <ds:schemaRef ds:uri="c2e65ba0-38b9-4925-aec2-c79157174174"/>
    <ds:schemaRef ds:uri="e8c0869b-8219-4391-a883-802d6b2abbe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3DFloatVTI</vt:lpstr>
      <vt:lpstr>Roommate Reasoning</vt:lpstr>
      <vt:lpstr>The Apartment [monthly costs]</vt:lpstr>
      <vt:lpstr>The Apartment [monthly costs]</vt:lpstr>
      <vt:lpstr>The Roommates</vt:lpstr>
      <vt:lpstr>Roommate 1 Monthly Income: $5,500.00 Group Member Name:</vt:lpstr>
      <vt:lpstr>Roommate 2 Monthly Income: $3,000.00 Group Member Name:</vt:lpstr>
      <vt:lpstr>Roommate 3 Monthly Income: $4,000.00 Group Member Name:</vt:lpstr>
      <vt:lpstr>Roommate Agreement</vt:lpstr>
      <vt:lpstr>Budget</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Roommate Reasoning</dc:title>
  <dc:creator>Kristena Rosselli - Student</dc:creator>
  <cp:revision>2</cp:revision>
  <dcterms:created xsi:type="dcterms:W3CDTF">2023-02-04T19:05:17Z</dcterms:created>
  <dcterms:modified xsi:type="dcterms:W3CDTF">2023-02-05T07:25:27Z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0x010100CE405BEC745B394197A247E0FD301E68</vt:lpwstr>
  </property>
</Properties>
</file>

<file path=docProps/thumbnail.jpeg>
</file>